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5"/>
  </p:handoutMasterIdLst>
  <p:sldIdLst>
    <p:sldId id="256" r:id="rId3"/>
    <p:sldId id="775" r:id="rId4"/>
    <p:sldId id="759" r:id="rId6"/>
    <p:sldId id="800" r:id="rId7"/>
    <p:sldId id="801" r:id="rId8"/>
    <p:sldId id="802" r:id="rId9"/>
    <p:sldId id="803" r:id="rId10"/>
    <p:sldId id="804" r:id="rId11"/>
    <p:sldId id="805" r:id="rId12"/>
    <p:sldId id="806" r:id="rId13"/>
    <p:sldId id="807" r:id="rId14"/>
    <p:sldId id="809" r:id="rId15"/>
    <p:sldId id="810" r:id="rId16"/>
    <p:sldId id="811" r:id="rId17"/>
    <p:sldId id="812" r:id="rId18"/>
    <p:sldId id="813" r:id="rId19"/>
    <p:sldId id="814" r:id="rId20"/>
    <p:sldId id="816" r:id="rId21"/>
    <p:sldId id="829" r:id="rId22"/>
    <p:sldId id="815" r:id="rId23"/>
    <p:sldId id="779" r:id="rId24"/>
    <p:sldId id="780" r:id="rId25"/>
    <p:sldId id="817" r:id="rId26"/>
    <p:sldId id="771" r:id="rId27"/>
    <p:sldId id="772" r:id="rId28"/>
    <p:sldId id="770" r:id="rId29"/>
    <p:sldId id="773" r:id="rId30"/>
    <p:sldId id="778" r:id="rId31"/>
    <p:sldId id="763" r:id="rId32"/>
    <p:sldId id="634" r:id="rId33"/>
    <p:sldId id="76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泽" initials="徐泽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DC1F26"/>
    <a:srgbClr val="AC328C"/>
    <a:srgbClr val="009A46"/>
    <a:srgbClr val="0070C0"/>
    <a:srgbClr val="F9FAFB"/>
    <a:srgbClr val="B4DD93"/>
    <a:srgbClr val="C5D8A0"/>
    <a:srgbClr val="82794A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83060" autoAdjust="0"/>
  </p:normalViewPr>
  <p:slideViewPr>
    <p:cSldViewPr>
      <p:cViewPr varScale="1">
        <p:scale>
          <a:sx n="61" d="100"/>
          <a:sy n="61" d="100"/>
        </p:scale>
        <p:origin x="1626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108"/>
            <a:ext cx="5076056" cy="684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71600" y="1916831"/>
            <a:ext cx="6984776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本节内容</a:t>
            </a:r>
            <a:endParaRPr lang="en-US" altLang="zh-CN" dirty="0" smtClean="0"/>
          </a:p>
          <a:p>
            <a:r>
              <a:rPr lang="zh-CN" altLang="en-US" dirty="0" smtClean="0"/>
              <a:t>本节内容</a:t>
            </a:r>
            <a:endParaRPr lang="zh-CN" altLang="en-US" dirty="0"/>
          </a:p>
        </p:txBody>
      </p:sp>
      <p:sp>
        <p:nvSpPr>
          <p:cNvPr id="9" name="十字形 8"/>
          <p:cNvSpPr/>
          <p:nvPr userDrawn="1"/>
        </p:nvSpPr>
        <p:spPr>
          <a:xfrm>
            <a:off x="142844" y="6215082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/>
          <p:cNvSpPr/>
          <p:nvPr userDrawn="1"/>
        </p:nvSpPr>
        <p:spPr>
          <a:xfrm>
            <a:off x="569224" y="600076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9144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520076"/>
            <a:ext cx="3810000" cy="1015659"/>
            <a:chOff x="0" y="165100"/>
            <a:chExt cx="2505075" cy="511175"/>
          </a:xfrm>
        </p:grpSpPr>
        <p:sp>
          <p:nvSpPr>
            <p:cNvPr id="7" name="任意多边形 6"/>
            <p:cNvSpPr/>
            <p:nvPr/>
          </p:nvSpPr>
          <p:spPr>
            <a:xfrm rot="10800000">
              <a:off x="0" y="265113"/>
              <a:ext cx="2505075" cy="411162"/>
            </a:xfrm>
            <a:custGeom>
              <a:avLst/>
              <a:gdLst>
                <a:gd name="connsiteX0" fmla="*/ 2504661 w 2504661"/>
                <a:gd name="connsiteY0" fmla="*/ 410818 h 410818"/>
                <a:gd name="connsiteX1" fmla="*/ 1159565 w 2504661"/>
                <a:gd name="connsiteY1" fmla="*/ 410818 h 410818"/>
                <a:gd name="connsiteX2" fmla="*/ 530087 w 2504661"/>
                <a:gd name="connsiteY2" fmla="*/ 410818 h 410818"/>
                <a:gd name="connsiteX3" fmla="*/ 0 w 2504661"/>
                <a:gd name="connsiteY3" fmla="*/ 410818 h 410818"/>
                <a:gd name="connsiteX4" fmla="*/ 205409 w 2504661"/>
                <a:gd name="connsiteY4" fmla="*/ 205409 h 410818"/>
                <a:gd name="connsiteX5" fmla="*/ 0 w 2504661"/>
                <a:gd name="connsiteY5" fmla="*/ 0 h 410818"/>
                <a:gd name="connsiteX6" fmla="*/ 530087 w 2504661"/>
                <a:gd name="connsiteY6" fmla="*/ 0 h 410818"/>
                <a:gd name="connsiteX7" fmla="*/ 1159565 w 2504661"/>
                <a:gd name="connsiteY7" fmla="*/ 0 h 410818"/>
                <a:gd name="connsiteX8" fmla="*/ 2504661 w 2504661"/>
                <a:gd name="connsiteY8" fmla="*/ 0 h 41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4661" h="410818">
                  <a:moveTo>
                    <a:pt x="2504661" y="410818"/>
                  </a:moveTo>
                  <a:lnTo>
                    <a:pt x="1159565" y="410818"/>
                  </a:lnTo>
                  <a:lnTo>
                    <a:pt x="530087" y="410818"/>
                  </a:lnTo>
                  <a:lnTo>
                    <a:pt x="0" y="410818"/>
                  </a:lnTo>
                  <a:lnTo>
                    <a:pt x="205409" y="205409"/>
                  </a:lnTo>
                  <a:lnTo>
                    <a:pt x="0" y="0"/>
                  </a:lnTo>
                  <a:lnTo>
                    <a:pt x="530087" y="0"/>
                  </a:lnTo>
                  <a:lnTo>
                    <a:pt x="1159565" y="0"/>
                  </a:lnTo>
                  <a:lnTo>
                    <a:pt x="2504661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 rot="10800000">
              <a:off x="0" y="165100"/>
              <a:ext cx="2505075" cy="411163"/>
            </a:xfrm>
            <a:custGeom>
              <a:avLst/>
              <a:gdLst>
                <a:gd name="connsiteX0" fmla="*/ 2504661 w 2504661"/>
                <a:gd name="connsiteY0" fmla="*/ 410818 h 410818"/>
                <a:gd name="connsiteX1" fmla="*/ 1159565 w 2504661"/>
                <a:gd name="connsiteY1" fmla="*/ 410818 h 410818"/>
                <a:gd name="connsiteX2" fmla="*/ 530087 w 2504661"/>
                <a:gd name="connsiteY2" fmla="*/ 410818 h 410818"/>
                <a:gd name="connsiteX3" fmla="*/ 0 w 2504661"/>
                <a:gd name="connsiteY3" fmla="*/ 410818 h 410818"/>
                <a:gd name="connsiteX4" fmla="*/ 205409 w 2504661"/>
                <a:gd name="connsiteY4" fmla="*/ 205409 h 410818"/>
                <a:gd name="connsiteX5" fmla="*/ 0 w 2504661"/>
                <a:gd name="connsiteY5" fmla="*/ 0 h 410818"/>
                <a:gd name="connsiteX6" fmla="*/ 530087 w 2504661"/>
                <a:gd name="connsiteY6" fmla="*/ 0 h 410818"/>
                <a:gd name="connsiteX7" fmla="*/ 1159565 w 2504661"/>
                <a:gd name="connsiteY7" fmla="*/ 0 h 410818"/>
                <a:gd name="connsiteX8" fmla="*/ 2504661 w 2504661"/>
                <a:gd name="connsiteY8" fmla="*/ 0 h 41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4661" h="410818">
                  <a:moveTo>
                    <a:pt x="2504661" y="410818"/>
                  </a:moveTo>
                  <a:lnTo>
                    <a:pt x="1159565" y="410818"/>
                  </a:lnTo>
                  <a:lnTo>
                    <a:pt x="530087" y="410818"/>
                  </a:lnTo>
                  <a:lnTo>
                    <a:pt x="0" y="410818"/>
                  </a:lnTo>
                  <a:lnTo>
                    <a:pt x="205409" y="205409"/>
                  </a:lnTo>
                  <a:lnTo>
                    <a:pt x="0" y="0"/>
                  </a:lnTo>
                  <a:lnTo>
                    <a:pt x="530087" y="0"/>
                  </a:lnTo>
                  <a:lnTo>
                    <a:pt x="1159565" y="0"/>
                  </a:lnTo>
                  <a:lnTo>
                    <a:pt x="25046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" y="520074"/>
            <a:ext cx="3483428" cy="816948"/>
          </a:xfrm>
        </p:spPr>
        <p:txBody>
          <a:bodyPr/>
          <a:lstStyle>
            <a:lvl1pPr algn="ctr">
              <a:defRPr sz="2700">
                <a:solidFill>
                  <a:srgbClr val="0A5B78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3ADE3E99-A2D8-4321-8419-A8D9A910D68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C5D56B44-4602-45AA-8998-318C288C67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565" y="219983"/>
            <a:ext cx="7886700" cy="60733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497104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79"/>
            <a:ext cx="77724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 smtClean="0"/>
              <a:t>课程标题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5" y="3564703"/>
            <a:ext cx="4256785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 课程英文副标题</a:t>
            </a:r>
            <a:endParaRPr lang="zh-CN" altLang="en-US" dirty="0"/>
          </a:p>
        </p:txBody>
      </p:sp>
      <p:pic>
        <p:nvPicPr>
          <p:cNvPr id="5" name="图片 4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3558904"/>
            <a:ext cx="4392513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 smtClean="0"/>
              <a:t>DAY01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  <p:sp>
        <p:nvSpPr>
          <p:cNvPr id="8" name="标题 1"/>
          <p:cNvSpPr txBox="1"/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知识讲解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 userDrawn="1"/>
        </p:nvSpPr>
        <p:spPr>
          <a:xfrm>
            <a:off x="0" y="2566527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11561" y="404664"/>
            <a:ext cx="7920880" cy="60486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练习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课堂练习标题</a:t>
            </a:r>
            <a:endParaRPr lang="zh-CN" altLang="en-US" dirty="0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7" name="十字形 16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十字形 17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代码实践标题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3923928" y="2969498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知识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知识案例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知识案例标题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472" y="1714488"/>
            <a:ext cx="8215370" cy="4667283"/>
          </a:xfrm>
        </p:spPr>
        <p:txBody>
          <a:bodyPr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知识案例内容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>
            <a:off x="285720" y="21429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277120" y="5000635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DC1F26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GIF"/><Relationship Id="rId8" Type="http://schemas.openxmlformats.org/officeDocument/2006/relationships/image" Target="../media/image13.GIF"/><Relationship Id="rId7" Type="http://schemas.openxmlformats.org/officeDocument/2006/relationships/image" Target="../media/image12.GIF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AID1910</a:t>
            </a:r>
            <a:br>
              <a:rPr lang="en-US" altLang="zh-CN" dirty="0" smtClean="0"/>
            </a:br>
            <a:r>
              <a:rPr lang="zh-CN" altLang="en-US" dirty="0" smtClean="0"/>
              <a:t>全国中期项目答辩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17"/>
          <p:cNvSpPr/>
          <p:nvPr/>
        </p:nvSpPr>
        <p:spPr>
          <a:xfrm>
            <a:off x="813987" y="2349146"/>
            <a:ext cx="638295" cy="6309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r>
              <a:rPr lang="en-US" sz="1575" dirty="0">
                <a:latin typeface="+mj-ea"/>
                <a:ea typeface="+mj-ea"/>
                <a:cs typeface="Open Sans" panose="020B0606030504020204" pitchFamily="34" charset="0"/>
              </a:rPr>
              <a:t>1</a:t>
            </a:r>
            <a:endParaRPr lang="en-US" sz="1575" dirty="0"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1809820" y="1823669"/>
            <a:ext cx="3321578" cy="229100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25" b="1" dirty="0">
                <a:solidFill>
                  <a:schemeClr val="accent1"/>
                </a:solidFill>
                <a:latin typeface="+mj-ea"/>
                <a:ea typeface="+mj-ea"/>
                <a:cs typeface="Open Sans" panose="020B0606030504020204" pitchFamily="34" charset="0"/>
              </a:rPr>
              <a:t>第三方短信接口</a:t>
            </a:r>
            <a:r>
              <a:rPr lang="en-US" altLang="zh-CN" sz="1425" b="1" dirty="0">
                <a:solidFill>
                  <a:schemeClr val="accent1"/>
                </a:solidFill>
                <a:latin typeface="+mj-ea"/>
                <a:ea typeface="+mj-ea"/>
                <a:cs typeface="Open Sans" panose="020B0606030504020204" pitchFamily="34" charset="0"/>
              </a:rPr>
              <a:t>:</a:t>
            </a:r>
            <a:endParaRPr lang="en-US" altLang="zh-CN" sz="1425" b="1" dirty="0">
              <a:solidFill>
                <a:schemeClr val="accent1"/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秒赛科技</a:t>
            </a:r>
            <a:endParaRPr lang="en-US" altLang="zh-CN" sz="13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1.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注册</a:t>
            </a:r>
            <a:endParaRPr lang="en-US" altLang="zh-CN" sz="13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2.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调用其代码</a:t>
            </a:r>
            <a:endParaRPr lang="en-US" altLang="zh-CN" sz="13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3.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根据短信需求</a:t>
            </a: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,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修改代码中的对应的数据</a:t>
            </a:r>
            <a:endParaRPr lang="en-US" altLang="zh-CN" sz="13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4.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在服务器端调用接口</a:t>
            </a:r>
            <a:endParaRPr lang="en-US" altLang="zh-CN" sz="13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78406" y="1038374"/>
            <a:ext cx="7886700" cy="45549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短信验证码实现介绍</a:t>
            </a:r>
            <a:endParaRPr lang="zh-CN" altLang="en-US" dirty="0"/>
          </a:p>
        </p:txBody>
      </p:sp>
      <p:pic>
        <p:nvPicPr>
          <p:cNvPr id="1026" name="Picture 2" descr="C:\Users\Administrator\Desktop\微信图片_2018063009494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8" y="1493873"/>
            <a:ext cx="2247496" cy="39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8680"/>
            <a:ext cx="9144000" cy="5904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07479"/>
            <a:ext cx="6840760" cy="6443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034" y="605506"/>
            <a:ext cx="7969931" cy="5646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16" y="442358"/>
            <a:ext cx="9000988" cy="5938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14" y="692696"/>
            <a:ext cx="9028571" cy="5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7702664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908720"/>
            <a:ext cx="7200801" cy="5141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764704"/>
            <a:ext cx="7344816" cy="58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3746500"/>
          </a:xfrm>
        </p:spPr>
        <p:txBody>
          <a:bodyPr/>
          <a:p>
            <a:r>
              <a:rPr lang="zh-CN" altLang="en-US" sz="4400">
                <a:sym typeface="+mn-ea"/>
              </a:rPr>
              <a:t>图形用户接口（</a:t>
            </a:r>
            <a:r>
              <a:rPr lang="en-US" altLang="zh-CN" sz="4400">
                <a:sym typeface="+mn-ea"/>
              </a:rPr>
              <a:t>GUI</a:t>
            </a:r>
            <a:r>
              <a:rPr lang="zh-CN" altLang="en-US" sz="4400">
                <a:sym typeface="+mn-ea"/>
              </a:rPr>
              <a:t>）选择</a:t>
            </a:r>
            <a:endParaRPr lang="zh-CN" altLang="en-US" sz="4400"/>
          </a:p>
          <a:p>
            <a:pPr marL="1200150" lvl="1" indent="-742950">
              <a:buAutoNum type="arabicPeriod"/>
            </a:pPr>
            <a:r>
              <a:rPr lang="en-US" altLang="zh-CN" sz="4400"/>
              <a:t> PyQT</a:t>
            </a:r>
            <a:endParaRPr lang="en-US" altLang="zh-CN" sz="4400"/>
          </a:p>
          <a:p>
            <a:pPr marL="1200150" lvl="1" indent="-742950">
              <a:buAutoNum type="arabicPeriod"/>
            </a:pPr>
            <a:r>
              <a:rPr lang="en-US" altLang="zh-CN" sz="4400"/>
              <a:t> Tkinter</a:t>
            </a:r>
            <a:endParaRPr lang="en-US" altLang="zh-CN" sz="4400"/>
          </a:p>
          <a:p>
            <a:endParaRPr lang="en-US" altLang="zh-CN"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 意义何在？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14348" y="2088778"/>
            <a:ext cx="7890100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2400" dirty="0" smtClean="0"/>
              <a:t> 1. </a:t>
            </a:r>
            <a:r>
              <a:rPr kumimoji="1" lang="zh-CN" altLang="en-US" sz="2400" dirty="0"/>
              <a:t>锻炼大家的编码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动手能力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扩展</a:t>
            </a:r>
            <a:r>
              <a:rPr kumimoji="1" lang="zh-CN" altLang="en-US" sz="2400" dirty="0" smtClean="0"/>
              <a:t>眼界</a:t>
            </a:r>
            <a:endParaRPr kumimoji="1" lang="en-US" altLang="zh-CN" sz="2400" dirty="0" smtClean="0"/>
          </a:p>
          <a:p>
            <a:pPr lvl="1"/>
            <a:r>
              <a:rPr kumimoji="1" lang="en-US" altLang="zh-CN" sz="2400" dirty="0" smtClean="0"/>
              <a:t> 2. </a:t>
            </a:r>
            <a:r>
              <a:rPr kumimoji="1" lang="zh-CN" altLang="en-US" sz="2400" dirty="0"/>
              <a:t>锻炼大家的表达</a:t>
            </a:r>
            <a:r>
              <a:rPr kumimoji="1" lang="zh-CN" altLang="en-US" sz="2400" dirty="0" smtClean="0"/>
              <a:t>能力</a:t>
            </a:r>
            <a:endParaRPr kumimoji="1" lang="en-US" altLang="zh-CN" sz="2400" dirty="0" smtClean="0"/>
          </a:p>
          <a:p>
            <a:pPr lvl="1"/>
            <a:r>
              <a:rPr kumimoji="1" lang="en-US" altLang="zh-CN" sz="2400" dirty="0" smtClean="0"/>
              <a:t> 3. </a:t>
            </a:r>
            <a:r>
              <a:rPr kumimoji="1" lang="zh-CN" altLang="en-US" sz="2400" dirty="0"/>
              <a:t>锻炼大家的协作能力和团队</a:t>
            </a:r>
            <a:r>
              <a:rPr kumimoji="1" lang="zh-CN" altLang="en-US" sz="2400" dirty="0" smtClean="0"/>
              <a:t>精神</a:t>
            </a:r>
            <a:endParaRPr kumimoji="1" lang="en-US" altLang="zh-CN" sz="2400" dirty="0" smtClean="0"/>
          </a:p>
          <a:p>
            <a:pPr lvl="1"/>
            <a:r>
              <a:rPr kumimoji="1" lang="en-US" altLang="zh-CN" sz="2400" dirty="0" smtClean="0"/>
              <a:t> 4. </a:t>
            </a:r>
            <a:r>
              <a:rPr kumimoji="1" lang="zh-CN" altLang="en-US" sz="2400" dirty="0"/>
              <a:t>增进学员</a:t>
            </a:r>
            <a:r>
              <a:rPr kumimoji="1" lang="zh-CN" altLang="en-US" sz="2400" dirty="0" smtClean="0"/>
              <a:t>之间相互了解和互动</a:t>
            </a:r>
            <a:r>
              <a:rPr kumimoji="1" lang="zh-CN" altLang="en-US" sz="2400" dirty="0"/>
              <a:t>	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5. </a:t>
            </a:r>
            <a:r>
              <a:rPr kumimoji="1" lang="zh-CN" altLang="en-US" sz="2400" dirty="0" smtClean="0"/>
              <a:t>自我定位</a:t>
            </a:r>
            <a:endParaRPr kumimoji="1"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颁奖时刻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97" y="884836"/>
            <a:ext cx="9144000" cy="508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分小组 </a:t>
            </a:r>
            <a:r>
              <a:rPr lang="en-US" altLang="zh-CN" dirty="0"/>
              <a:t>VS </a:t>
            </a:r>
            <a:r>
              <a:rPr lang="zh-CN" altLang="en-US" dirty="0"/>
              <a:t>选项目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124744"/>
            <a:ext cx="8352928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zh-CN" altLang="en-US" sz="2000" dirty="0" smtClean="0"/>
              <a:t>	</a:t>
            </a:r>
            <a:r>
              <a:rPr kumimoji="1" lang="en-US" altLang="zh-CN" sz="2000" b="1" dirty="0" smtClean="0"/>
              <a:t>1. </a:t>
            </a:r>
            <a:r>
              <a:rPr kumimoji="1" lang="zh-CN" altLang="en-US" sz="2000" b="1" dirty="0" smtClean="0"/>
              <a:t>分小组选组长</a:t>
            </a:r>
            <a:endParaRPr kumimoji="1" lang="en-US" altLang="zh-CN" sz="2000" b="1" dirty="0" smtClean="0"/>
          </a:p>
          <a:p>
            <a:pPr lvl="2"/>
            <a:r>
              <a:rPr kumimoji="1" lang="en-US" altLang="zh-CN" sz="1600" dirty="0" smtClean="0"/>
              <a:t>1</a:t>
            </a:r>
            <a:r>
              <a:rPr kumimoji="1" lang="en-US" altLang="zh-CN" sz="2000" dirty="0"/>
              <a:t>. </a:t>
            </a:r>
            <a:r>
              <a:rPr kumimoji="1" lang="zh-CN" altLang="en-US" sz="2000" dirty="0"/>
              <a:t>分组时间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    脱产学习一月以后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	 </a:t>
            </a:r>
            <a:r>
              <a:rPr kumimoji="1" lang="zh-CN" altLang="en-US" sz="2000" dirty="0" smtClean="0"/>
              <a:t>  </a:t>
            </a:r>
            <a:r>
              <a:rPr kumimoji="1" lang="en-US" altLang="zh-CN" sz="2000" dirty="0" smtClean="0"/>
              <a:t>2. </a:t>
            </a:r>
            <a:r>
              <a:rPr kumimoji="1" lang="zh-CN" altLang="en-US" sz="2000" dirty="0" smtClean="0"/>
              <a:t>分组要求  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1). </a:t>
            </a:r>
            <a:r>
              <a:rPr kumimoji="1" lang="zh-CN" altLang="en-US" sz="2000" dirty="0" smtClean="0"/>
              <a:t>自由组队（座位最好相邻或相近）</a:t>
            </a:r>
            <a:endParaRPr kumimoji="1" lang="zh-CN" altLang="en-US" sz="2000" dirty="0"/>
          </a:p>
          <a:p>
            <a:pPr lvl="1"/>
            <a:r>
              <a:rPr kumimoji="1" lang="zh-CN" altLang="en-US" sz="2000" dirty="0"/>
              <a:t>	  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smtClean="0"/>
              <a:t>2</a:t>
            </a:r>
            <a:r>
              <a:rPr kumimoji="1" lang="en-US" altLang="zh-CN" sz="2000" dirty="0"/>
              <a:t>). </a:t>
            </a:r>
            <a:r>
              <a:rPr kumimoji="1" lang="zh-CN" altLang="en-US" sz="2000" dirty="0"/>
              <a:t>每组人数</a:t>
            </a:r>
            <a:r>
              <a:rPr kumimoji="1" lang="en-US" altLang="zh-CN" sz="2000" dirty="0"/>
              <a:t>5-8</a:t>
            </a:r>
            <a:r>
              <a:rPr kumimoji="1" lang="zh-CN" altLang="en-US" sz="2000" dirty="0" smtClean="0"/>
              <a:t>人，避免</a:t>
            </a:r>
            <a:r>
              <a:rPr kumimoji="1" lang="zh-CN" altLang="en-US" sz="2000" dirty="0"/>
              <a:t>出现</a:t>
            </a:r>
            <a:r>
              <a:rPr kumimoji="1" lang="en-US" altLang="zh-CN" sz="2000" dirty="0"/>
              <a:t>1-2</a:t>
            </a:r>
            <a:r>
              <a:rPr kumimoji="1" lang="zh-CN" altLang="en-US" sz="2000" dirty="0"/>
              <a:t>人的团队</a:t>
            </a:r>
            <a:endParaRPr kumimoji="1" lang="zh-CN" altLang="en-US" sz="2000" dirty="0"/>
          </a:p>
          <a:p>
            <a:pPr lvl="1"/>
            <a:r>
              <a:rPr kumimoji="1" lang="zh-CN" altLang="en-US" sz="2000" dirty="0"/>
              <a:t>	 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/>
              <a:t>3). </a:t>
            </a:r>
            <a:r>
              <a:rPr kumimoji="1" lang="zh-CN" altLang="en-US" sz="2000" dirty="0"/>
              <a:t>项目老师对组长进行交流，了解组长的协调开发能力，通过了解判断该组长</a:t>
            </a:r>
            <a:r>
              <a:rPr kumimoji="1" lang="zh-CN" altLang="en-US" sz="2000" dirty="0" smtClean="0"/>
              <a:t>能否</a:t>
            </a:r>
            <a:r>
              <a:rPr kumimoji="1" lang="zh-CN" altLang="en-US" sz="2000" dirty="0"/>
              <a:t>带领</a:t>
            </a:r>
            <a:r>
              <a:rPr kumimoji="1" lang="zh-CN" altLang="en-US" sz="2000" dirty="0" smtClean="0"/>
              <a:t>团队</a:t>
            </a:r>
            <a:r>
              <a:rPr kumimoji="1" lang="zh-CN" altLang="en-US" sz="2000" dirty="0"/>
              <a:t>完成选择的</a:t>
            </a:r>
            <a:r>
              <a:rPr kumimoji="1" lang="zh-CN" altLang="en-US" sz="2000" dirty="0" smtClean="0"/>
              <a:t>任务</a:t>
            </a:r>
            <a:r>
              <a:rPr kumimoji="1" lang="zh-CN" altLang="en-US" sz="2000" dirty="0"/>
              <a:t>	  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4</a:t>
            </a:r>
            <a:r>
              <a:rPr kumimoji="1" lang="en-US" altLang="zh-CN" sz="2000" dirty="0"/>
              <a:t>). </a:t>
            </a:r>
            <a:r>
              <a:rPr kumimoji="1" lang="zh-CN" altLang="en-US" sz="2000" dirty="0"/>
              <a:t>确定小组</a:t>
            </a:r>
            <a:r>
              <a:rPr kumimoji="1" lang="zh-CN" altLang="en-US" sz="2000" dirty="0" smtClean="0"/>
              <a:t>名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和 口号</a:t>
            </a:r>
            <a:endParaRPr kumimoji="1" lang="zh-CN" altLang="en-US" sz="2000" dirty="0"/>
          </a:p>
          <a:p>
            <a:pPr lvl="1"/>
            <a:endParaRPr kumimoji="1" lang="en-US" altLang="zh-CN" sz="2000" dirty="0" smtClean="0"/>
          </a:p>
          <a:p>
            <a:pPr lvl="1"/>
            <a:r>
              <a:rPr kumimoji="1" lang="en-US" altLang="zh-CN" sz="2000" b="1" dirty="0" smtClean="0"/>
              <a:t>2. </a:t>
            </a:r>
            <a:r>
              <a:rPr kumimoji="1" lang="zh-CN" altLang="en-US" sz="2000" b="1" dirty="0" smtClean="0"/>
              <a:t>选项目</a:t>
            </a:r>
            <a:endParaRPr kumimoji="1" lang="en-US" altLang="zh-CN" sz="2000" b="1" dirty="0" smtClean="0"/>
          </a:p>
          <a:p>
            <a:pPr lvl="1"/>
            <a:r>
              <a:rPr kumimoji="1" lang="en-US" altLang="zh-CN" sz="2000" dirty="0" smtClean="0"/>
              <a:t>    </a:t>
            </a:r>
            <a:r>
              <a:rPr kumimoji="1" lang="en-US" altLang="zh-CN" sz="2000" dirty="0"/>
              <a:t>1. </a:t>
            </a:r>
            <a:r>
              <a:rPr kumimoji="1" lang="zh-CN" altLang="en-US" sz="2000" dirty="0"/>
              <a:t>各小组选项目时间</a:t>
            </a:r>
            <a:endParaRPr kumimoji="1" lang="en-US" altLang="zh-CN" sz="2000" dirty="0"/>
          </a:p>
          <a:p>
            <a:pPr lvl="2"/>
            <a:r>
              <a:rPr lang="en-US" altLang="zh-CN" sz="1600" dirty="0" smtClean="0"/>
              <a:t>  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天之内</a:t>
            </a:r>
            <a:r>
              <a:rPr kumimoji="1" lang="zh-CN" altLang="zh-CN" sz="2000" dirty="0"/>
              <a:t>选定</a:t>
            </a:r>
            <a:r>
              <a:rPr kumimoji="1" lang="zh-CN" altLang="en-US" sz="2000" dirty="0"/>
              <a:t>本组</a:t>
            </a:r>
            <a:r>
              <a:rPr kumimoji="1" lang="zh-CN" altLang="zh-CN" sz="2000" dirty="0"/>
              <a:t>项目</a:t>
            </a:r>
            <a:endParaRPr kumimoji="1" lang="en-US" altLang="zh-CN" sz="2000" dirty="0"/>
          </a:p>
          <a:p>
            <a:pPr lvl="2"/>
            <a:endParaRPr kumimoji="1" lang="en-US" altLang="zh-CN" sz="2000" dirty="0"/>
          </a:p>
          <a:p>
            <a:pPr lvl="1"/>
            <a:endParaRPr kumimoji="1" lang="zh-CN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提交项目 </a:t>
            </a:r>
            <a:r>
              <a:rPr lang="en-US" altLang="zh-CN" dirty="0"/>
              <a:t>VS </a:t>
            </a:r>
            <a:r>
              <a:rPr lang="zh-CN" altLang="en-US" dirty="0"/>
              <a:t>写项目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124744"/>
            <a:ext cx="8352928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kumimoji="1" lang="en-US" altLang="zh-CN" b="1" dirty="0"/>
              <a:t>1</a:t>
            </a:r>
            <a:r>
              <a:rPr kumimoji="1" lang="en-US" altLang="zh-CN" b="1" dirty="0" smtClean="0"/>
              <a:t>. </a:t>
            </a:r>
            <a:r>
              <a:rPr kumimoji="1" lang="zh-CN" altLang="en-US" b="1" dirty="0" smtClean="0"/>
              <a:t>各小组项目公布方式</a:t>
            </a:r>
            <a:endParaRPr kumimoji="1" lang="en-US" altLang="zh-CN" b="1" dirty="0" smtClean="0"/>
          </a:p>
          <a:p>
            <a:pPr marL="914400" lvl="2" indent="0">
              <a:buNone/>
            </a:pPr>
            <a:r>
              <a:rPr kumimoji="1" lang="zh-CN" altLang="en-US" dirty="0" smtClean="0"/>
              <a:t>    通过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天的资料</a:t>
            </a:r>
            <a:r>
              <a:rPr kumimoji="1" lang="zh-CN" altLang="en-US" dirty="0"/>
              <a:t>收集和思考，团队头脑风暴开会讨论确定项目功能</a:t>
            </a:r>
            <a:r>
              <a:rPr kumimoji="1" lang="zh-CN" altLang="en-US" dirty="0" smtClean="0"/>
              <a:t>，组长以文档</a:t>
            </a:r>
            <a:r>
              <a:rPr kumimoji="1" lang="zh-CN" altLang="en-US" dirty="0"/>
              <a:t>的方式汇报</a:t>
            </a:r>
            <a:r>
              <a:rPr kumimoji="1" lang="zh-CN" altLang="en-US" dirty="0" smtClean="0"/>
              <a:t>老师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sz="2400" dirty="0" smtClean="0"/>
          </a:p>
          <a:p>
            <a:pPr marL="457200" lvl="1" indent="0">
              <a:buNone/>
            </a:pPr>
            <a:r>
              <a:rPr kumimoji="1" lang="en-US" altLang="zh-CN" sz="2400" dirty="0"/>
              <a:t>	</a:t>
            </a:r>
            <a:r>
              <a:rPr kumimoji="1" lang="en-US" altLang="zh-CN" sz="2400" b="1" dirty="0"/>
              <a:t>2. </a:t>
            </a:r>
            <a:r>
              <a:rPr kumimoji="1" lang="zh-CN" altLang="en-US" sz="2400" b="1" dirty="0"/>
              <a:t>项目的设计及实现</a:t>
            </a:r>
            <a:endParaRPr kumimoji="1" lang="en-US" altLang="zh-CN" sz="2400" b="1" dirty="0"/>
          </a:p>
          <a:p>
            <a:pPr marL="457200" lvl="1" indent="0">
              <a:buNone/>
            </a:pPr>
            <a:r>
              <a:rPr kumimoji="1" lang="en-US" altLang="zh-CN" sz="2400" dirty="0"/>
              <a:t>	    1. </a:t>
            </a:r>
            <a:r>
              <a:rPr kumimoji="1" lang="zh-CN" altLang="en-US" sz="2400" dirty="0"/>
              <a:t>时间 </a:t>
            </a:r>
            <a:r>
              <a:rPr kumimoji="1" lang="en-US" altLang="zh-CN" sz="2400" dirty="0" smtClean="0"/>
              <a:t>: 3</a:t>
            </a:r>
            <a:r>
              <a:rPr kumimoji="1" lang="zh-CN" altLang="en-US" sz="2400" dirty="0" smtClean="0"/>
              <a:t>周左右</a:t>
            </a:r>
            <a:endParaRPr kumimoji="1" lang="zh-CN" altLang="en-US" sz="2400" dirty="0"/>
          </a:p>
          <a:p>
            <a:pPr marL="457200" lvl="1" indent="0">
              <a:buNone/>
            </a:pPr>
            <a:r>
              <a:rPr kumimoji="1" lang="zh-CN" altLang="en-US" sz="2400" dirty="0"/>
              <a:t>	    </a:t>
            </a:r>
            <a:r>
              <a:rPr kumimoji="1" lang="en-US" altLang="zh-CN" sz="2400" dirty="0"/>
              <a:t>2. </a:t>
            </a:r>
            <a:r>
              <a:rPr kumimoji="1" lang="zh-CN" altLang="en-US" sz="2400" dirty="0"/>
              <a:t>具体的实现，数据结构的设计</a:t>
            </a:r>
            <a:endParaRPr kumimoji="1" lang="zh-CN" altLang="en-US" sz="2400" dirty="0"/>
          </a:p>
          <a:p>
            <a:pPr marL="457200" lvl="1" indent="0">
              <a:buNone/>
            </a:pPr>
            <a:r>
              <a:rPr kumimoji="1" lang="zh-CN" altLang="en-US" sz="2400" dirty="0"/>
              <a:t>	    </a:t>
            </a:r>
            <a:r>
              <a:rPr kumimoji="1" lang="en-US" altLang="zh-CN" sz="2400" dirty="0"/>
              <a:t>3. </a:t>
            </a:r>
            <a:r>
              <a:rPr kumimoji="1" lang="zh-CN" altLang="en-US" sz="2400" dirty="0"/>
              <a:t>可对设计过程中某些功能进行调整，组长向老师</a:t>
            </a:r>
            <a:r>
              <a:rPr kumimoji="1" lang="zh-CN" altLang="en-US" sz="2400" dirty="0" smtClean="0"/>
              <a:t>汇报各</a:t>
            </a:r>
            <a:r>
              <a:rPr kumimoji="1" lang="zh-CN" altLang="en-US" sz="2400" dirty="0"/>
              <a:t>成员任务的进展</a:t>
            </a:r>
            <a:endParaRPr kumimoji="1" lang="zh-CN" altLang="en-US" sz="2400" dirty="0"/>
          </a:p>
          <a:p>
            <a:pPr marL="457200" lvl="1" indent="0">
              <a:buNone/>
            </a:pPr>
            <a:r>
              <a:rPr kumimoji="1" lang="zh-CN" altLang="en-US" sz="2400" dirty="0"/>
              <a:t>	    </a:t>
            </a:r>
            <a:r>
              <a:rPr kumimoji="1" lang="en-US" altLang="zh-CN" sz="2400" dirty="0"/>
              <a:t>4. </a:t>
            </a:r>
            <a:r>
              <a:rPr kumimoji="1" lang="zh-CN" altLang="en-US" sz="2400" dirty="0"/>
              <a:t>具体的编码实现，调试测试</a:t>
            </a:r>
            <a:endParaRPr kumimoji="1" lang="zh-CN" altLang="en-US" sz="2400" dirty="0"/>
          </a:p>
          <a:p>
            <a:pPr marL="914400" lvl="2" indent="0">
              <a:buNone/>
            </a:pP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en-US" altLang="zh-CN" sz="2400" b="1" dirty="0" smtClean="0"/>
              <a:t>     3. </a:t>
            </a:r>
            <a:r>
              <a:rPr kumimoji="1" lang="zh-CN" altLang="en-US" sz="2400" b="1" dirty="0"/>
              <a:t>项目交付日期（</a:t>
            </a:r>
            <a:r>
              <a:rPr kumimoji="1" lang="en-US" altLang="zh-CN" sz="2400" b="1" dirty="0"/>
              <a:t> </a:t>
            </a:r>
            <a:r>
              <a:rPr kumimoji="1" lang="en-US" altLang="zh-CN" sz="2400" b="1" dirty="0" smtClean="0"/>
              <a:t>Web</a:t>
            </a:r>
            <a:r>
              <a:rPr kumimoji="1" lang="zh-CN" altLang="en-US" sz="2400" b="1" dirty="0" smtClean="0"/>
              <a:t>前端课程结束之前）</a:t>
            </a:r>
            <a:endParaRPr kumimoji="1" lang="en-US" altLang="zh-CN" sz="2400" b="1" dirty="0"/>
          </a:p>
          <a:p>
            <a:pPr marL="914400" lvl="2" indent="0">
              <a:buNone/>
            </a:pPr>
            <a:endParaRPr kumimoji="1"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准备</a:t>
            </a:r>
            <a:r>
              <a:rPr lang="zh-CN" altLang="en-US" dirty="0" smtClean="0"/>
              <a:t>答辩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124744"/>
            <a:ext cx="8352928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sz="2400" dirty="0"/>
              <a:t>1. </a:t>
            </a:r>
            <a:r>
              <a:rPr kumimoji="1" lang="zh-CN" altLang="en-US" sz="2400" dirty="0"/>
              <a:t>准备答辩</a:t>
            </a:r>
            <a:endParaRPr kumimoji="1"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	</a:t>
            </a: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1</a:t>
            </a:r>
            <a:r>
              <a:rPr kumimoji="1" lang="en-US" altLang="zh-CN" sz="2000" dirty="0"/>
              <a:t>. </a:t>
            </a:r>
            <a:r>
              <a:rPr kumimoji="1" lang="zh-CN" altLang="en-US" sz="2000" dirty="0" smtClean="0"/>
              <a:t>时间 </a:t>
            </a:r>
            <a:r>
              <a:rPr kumimoji="1" lang="en-US" altLang="zh-CN" sz="2000" dirty="0" smtClean="0"/>
              <a:t>: </a:t>
            </a:r>
            <a:r>
              <a:rPr kumimoji="1" lang="zh-CN" altLang="en-US" sz="2000" dirty="0" smtClean="0"/>
              <a:t>一</a:t>
            </a:r>
            <a:r>
              <a:rPr kumimoji="1" lang="zh-CN" altLang="en-US" sz="2000" dirty="0"/>
              <a:t>个周末的</a:t>
            </a:r>
            <a:r>
              <a:rPr kumimoji="1" lang="zh-CN" altLang="en-US" sz="2000" dirty="0" smtClean="0"/>
              <a:t>时间</a:t>
            </a:r>
            <a:endParaRPr kumimoji="1" lang="en-US" altLang="zh-CN" sz="2000" dirty="0" smtClean="0"/>
          </a:p>
          <a:p>
            <a:pPr marL="457200" lvl="1" indent="0"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2</a:t>
            </a:r>
            <a:r>
              <a:rPr kumimoji="1" lang="en-US" altLang="zh-CN" sz="2000" dirty="0"/>
              <a:t>. </a:t>
            </a:r>
            <a:r>
              <a:rPr kumimoji="1" lang="zh-CN" altLang="en-US" sz="2000" dirty="0"/>
              <a:t>根据答辩的流程设计</a:t>
            </a:r>
            <a:r>
              <a:rPr kumimoji="1" lang="en-US" altLang="zh-CN" sz="2000" dirty="0"/>
              <a:t>PPT</a:t>
            </a:r>
            <a:r>
              <a:rPr kumimoji="1" lang="zh-CN" altLang="en-US" sz="2000" dirty="0"/>
              <a:t>，流程如下</a:t>
            </a:r>
            <a:r>
              <a:rPr kumimoji="1" lang="zh-CN" altLang="en-US" sz="2000" dirty="0" smtClean="0"/>
              <a:t>：</a:t>
            </a:r>
            <a:endParaRPr kumimoji="1" lang="en-US" altLang="zh-CN" sz="2000" dirty="0" smtClean="0"/>
          </a:p>
          <a:p>
            <a:pPr marL="457200" lvl="1" indent="0">
              <a:buNone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           </a:t>
            </a:r>
            <a:r>
              <a:rPr kumimoji="1" lang="zh-CN" altLang="en-US" sz="2000" dirty="0" smtClean="0"/>
              <a:t>团队</a:t>
            </a:r>
            <a:r>
              <a:rPr kumimoji="1" lang="zh-CN" altLang="en-US" sz="2000" dirty="0"/>
              <a:t>介绍 </a:t>
            </a:r>
            <a:r>
              <a:rPr kumimoji="1" lang="en-US" altLang="zh-CN" sz="2000" dirty="0"/>
              <a:t>--&gt;  </a:t>
            </a:r>
            <a:r>
              <a:rPr kumimoji="1" lang="zh-CN" altLang="en-US" sz="2000" dirty="0"/>
              <a:t>项目介绍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包括演示</a:t>
            </a:r>
            <a:r>
              <a:rPr kumimoji="1" lang="en-US" altLang="zh-CN" sz="2000" dirty="0"/>
              <a:t>) --&gt;</a:t>
            </a:r>
            <a:r>
              <a:rPr kumimoji="1" lang="zh-CN" altLang="en-US" sz="2000" dirty="0"/>
              <a:t>设计实现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原理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介绍，分工协作介绍 </a:t>
            </a:r>
            <a:r>
              <a:rPr kumimoji="1" lang="en-US" altLang="zh-CN" sz="2000" dirty="0"/>
              <a:t>--&gt; </a:t>
            </a:r>
            <a:r>
              <a:rPr kumimoji="1" lang="zh-CN" altLang="en-US" sz="2000" dirty="0"/>
              <a:t>成员介绍各自模块 </a:t>
            </a:r>
            <a:r>
              <a:rPr kumimoji="1" lang="en-US" altLang="zh-CN" sz="2000" dirty="0"/>
              <a:t>--&gt;</a:t>
            </a:r>
            <a:r>
              <a:rPr kumimoji="1" lang="zh-CN" altLang="en-US" sz="2000" dirty="0"/>
              <a:t>总结</a:t>
            </a:r>
            <a:endParaRPr kumimoji="1" lang="zh-CN" altLang="en-US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答辩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124744"/>
            <a:ext cx="8352928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kumimoji="1" lang="en-US" altLang="zh-CN" sz="2000" dirty="0" smtClean="0"/>
              <a:t>-     </a:t>
            </a:r>
            <a:r>
              <a:rPr kumimoji="1" lang="en-US" altLang="zh-CN" sz="1800" dirty="0" smtClean="0"/>
              <a:t>1</a:t>
            </a:r>
            <a:r>
              <a:rPr kumimoji="1" lang="en-US" altLang="zh-CN" sz="1800" dirty="0"/>
              <a:t>. </a:t>
            </a:r>
            <a:r>
              <a:rPr kumimoji="1" lang="zh-CN" altLang="en-US" sz="1800" dirty="0"/>
              <a:t>时间</a:t>
            </a:r>
            <a:r>
              <a:rPr kumimoji="1" lang="en-US" altLang="zh-CN" sz="1800" dirty="0" smtClean="0"/>
              <a:t>:</a:t>
            </a:r>
            <a:r>
              <a:rPr kumimoji="1" lang="en-US" altLang="zh-CN" sz="1800" dirty="0"/>
              <a:t> </a:t>
            </a:r>
            <a:r>
              <a:rPr kumimoji="1" lang="zh-CN" altLang="en-US" sz="1800" dirty="0" smtClean="0"/>
              <a:t>课程第三阶段</a:t>
            </a:r>
            <a:r>
              <a:rPr kumimoji="1" lang="en-US" altLang="zh-CN" sz="1800" dirty="0" smtClean="0"/>
              <a:t>Web</a:t>
            </a:r>
            <a:r>
              <a:rPr kumimoji="1" lang="zh-CN" altLang="en-US" sz="1800" dirty="0" smtClean="0"/>
              <a:t>前端课程结束的周末</a:t>
            </a:r>
            <a:endParaRPr kumimoji="1" lang="zh-CN" altLang="en-US" sz="1800" dirty="0"/>
          </a:p>
          <a:p>
            <a:pPr marL="457200" lvl="1" indent="0">
              <a:buNone/>
            </a:pPr>
            <a:endParaRPr kumimoji="1" lang="zh-CN" altLang="en-US" sz="1800" dirty="0"/>
          </a:p>
          <a:p>
            <a:pPr lvl="1"/>
            <a:r>
              <a:rPr kumimoji="1" lang="zh-CN" altLang="en-US" sz="1800" dirty="0"/>
              <a:t>	</a:t>
            </a:r>
            <a:r>
              <a:rPr kumimoji="1" lang="en-US" altLang="zh-CN" sz="1800" dirty="0"/>
              <a:t>2. </a:t>
            </a:r>
            <a:r>
              <a:rPr kumimoji="1" lang="zh-CN" altLang="en-US" sz="1800" dirty="0"/>
              <a:t>答辩评委</a:t>
            </a:r>
            <a:r>
              <a:rPr kumimoji="1" lang="zh-CN" altLang="en-US" sz="1800" dirty="0" smtClean="0"/>
              <a:t>介绍（讲师、班主任、企业合作、项目经理</a:t>
            </a:r>
            <a:r>
              <a:rPr kumimoji="1" lang="en-US" altLang="zh-CN" sz="1800" dirty="0" smtClean="0"/>
              <a:t>… …</a:t>
            </a:r>
            <a:r>
              <a:rPr kumimoji="1" lang="zh-CN" altLang="en-US" sz="1800" dirty="0" smtClean="0"/>
              <a:t>） 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r>
              <a:rPr kumimoji="1" lang="en-US" altLang="zh-CN" sz="1800" dirty="0"/>
              <a:t>	3. </a:t>
            </a:r>
            <a:r>
              <a:rPr kumimoji="1" lang="zh-CN" altLang="en-US" sz="1800" dirty="0"/>
              <a:t>评分规则，答辩方式介绍，分组情况介绍，分组答辩开始</a:t>
            </a:r>
            <a:r>
              <a:rPr kumimoji="1" lang="en-US" altLang="zh-CN" sz="1800" dirty="0"/>
              <a:t>....... </a:t>
            </a:r>
            <a:r>
              <a:rPr kumimoji="1" lang="zh-CN" altLang="en-US" sz="1800" dirty="0"/>
              <a:t>（每个组按下顺序循环进行）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   1). </a:t>
            </a:r>
            <a:r>
              <a:rPr kumimoji="1" lang="zh-CN" altLang="en-US" sz="1800" dirty="0"/>
              <a:t>团队介绍 （口号，梦想，兴趣爱好，成员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包括特长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介绍）  </a:t>
            </a:r>
            <a:r>
              <a:rPr kumimoji="1" lang="en-US" altLang="zh-CN" sz="1800" dirty="0"/>
              <a:t>[</a:t>
            </a:r>
            <a:r>
              <a:rPr kumimoji="1" lang="zh-CN" altLang="en-US" sz="1800" dirty="0"/>
              <a:t>组长</a:t>
            </a:r>
            <a:r>
              <a:rPr kumimoji="1" lang="en-US" altLang="zh-CN" sz="1800" dirty="0"/>
              <a:t>]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   2). </a:t>
            </a:r>
            <a:r>
              <a:rPr kumimoji="1" lang="zh-CN" altLang="en-US" sz="1800" dirty="0"/>
              <a:t>项目介绍</a:t>
            </a:r>
            <a:endParaRPr kumimoji="1" lang="zh-CN" altLang="en-US" sz="1800" dirty="0"/>
          </a:p>
          <a:p>
            <a:pPr lvl="1"/>
            <a:r>
              <a:rPr kumimoji="1" lang="zh-CN" altLang="en-US" sz="1800" dirty="0"/>
              <a:t>	</a:t>
            </a:r>
            <a:r>
              <a:rPr kumimoji="1" lang="zh-CN" altLang="en-US" sz="1800" dirty="0" smtClean="0"/>
              <a:t>       </a:t>
            </a:r>
            <a:r>
              <a:rPr kumimoji="1" lang="en-US" altLang="zh-CN" sz="1800" dirty="0" smtClean="0"/>
              <a:t>2.1 </a:t>
            </a:r>
            <a:r>
              <a:rPr kumimoji="1" lang="zh-CN" altLang="en-US" sz="1800" dirty="0"/>
              <a:t>总体功能介绍，设计思路，项目演示。</a:t>
            </a:r>
            <a:r>
              <a:rPr kumimoji="1" lang="en-US" altLang="zh-CN" sz="1800" dirty="0"/>
              <a:t>[</a:t>
            </a:r>
            <a:r>
              <a:rPr kumimoji="1" lang="zh-CN" altLang="en-US" sz="1800" dirty="0"/>
              <a:t>组长或者其委派的成员</a:t>
            </a:r>
            <a:r>
              <a:rPr kumimoji="1" lang="en-US" altLang="zh-CN" sz="1800" dirty="0"/>
              <a:t>]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       2.2 </a:t>
            </a:r>
            <a:r>
              <a:rPr kumimoji="1" lang="zh-CN" altLang="en-US" sz="1800" dirty="0"/>
              <a:t>分功能模块实现介绍，以及成员的分工介绍。</a:t>
            </a:r>
            <a:r>
              <a:rPr kumimoji="1" lang="en-US" altLang="zh-CN" sz="1800" dirty="0"/>
              <a:t>[</a:t>
            </a:r>
            <a:r>
              <a:rPr kumimoji="1" lang="zh-CN" altLang="en-US" sz="1800" dirty="0"/>
              <a:t>组长或者其委派的成员</a:t>
            </a:r>
            <a:r>
              <a:rPr kumimoji="1" lang="en-US" altLang="zh-CN" sz="1800" dirty="0"/>
              <a:t>]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       2.3 </a:t>
            </a:r>
            <a:r>
              <a:rPr kumimoji="1" lang="zh-CN" altLang="en-US" sz="1800" dirty="0"/>
              <a:t>成员介绍各自功能实现及代码展示</a:t>
            </a:r>
            <a:r>
              <a:rPr kumimoji="1" lang="en-US" altLang="zh-CN" sz="1800" dirty="0"/>
              <a:t>[</a:t>
            </a:r>
            <a:r>
              <a:rPr kumimoji="1" lang="zh-CN" altLang="en-US" sz="1800" dirty="0"/>
              <a:t>成员</a:t>
            </a:r>
            <a:r>
              <a:rPr kumimoji="1" lang="en-US" altLang="zh-CN" sz="1800" dirty="0"/>
              <a:t>]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</a:t>
            </a:r>
            <a:r>
              <a:rPr kumimoji="1" lang="en-US" altLang="zh-CN" sz="1800" dirty="0" smtClean="0"/>
              <a:t>       2.4 </a:t>
            </a:r>
            <a:r>
              <a:rPr kumimoji="1" lang="zh-CN" altLang="en-US" sz="1800" dirty="0"/>
              <a:t>项目总结</a:t>
            </a:r>
            <a:r>
              <a:rPr kumimoji="1" lang="en-US" altLang="zh-CN" sz="1800" dirty="0"/>
              <a:t>[</a:t>
            </a:r>
            <a:r>
              <a:rPr kumimoji="1" lang="zh-CN" altLang="en-US" sz="1800" dirty="0"/>
              <a:t>组长或者其委派的成员</a:t>
            </a:r>
            <a:r>
              <a:rPr kumimoji="1" lang="en-US" altLang="zh-CN" sz="1800" dirty="0"/>
              <a:t>]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	    3).  </a:t>
            </a:r>
            <a:r>
              <a:rPr kumimoji="1" lang="zh-CN" altLang="en-US" sz="1800" dirty="0"/>
              <a:t>评委</a:t>
            </a:r>
            <a:r>
              <a:rPr kumimoji="1" lang="zh-CN" altLang="en-US" sz="1800" dirty="0" smtClean="0"/>
              <a:t>提问、点评、打分环节</a:t>
            </a:r>
            <a:endParaRPr kumimoji="1" lang="zh-CN" altLang="en-US" sz="1800" dirty="0"/>
          </a:p>
          <a:p>
            <a:pPr lvl="1"/>
            <a:r>
              <a:rPr kumimoji="1" lang="zh-CN" altLang="en-US" sz="1800" dirty="0"/>
              <a:t>	</a:t>
            </a:r>
            <a:r>
              <a:rPr kumimoji="1" lang="en-US" altLang="zh-CN" sz="1800" dirty="0"/>
              <a:t>4. </a:t>
            </a:r>
            <a:r>
              <a:rPr kumimoji="1" lang="zh-CN" altLang="en-US" sz="1800" dirty="0"/>
              <a:t>名次公布，</a:t>
            </a:r>
            <a:r>
              <a:rPr kumimoji="1" lang="zh-CN" altLang="en-US" sz="1800" dirty="0" smtClean="0"/>
              <a:t>颁奖</a:t>
            </a:r>
            <a:endParaRPr kumimoji="1" lang="zh-CN" altLang="en-US" sz="1800" dirty="0"/>
          </a:p>
          <a:p>
            <a:pPr lvl="1"/>
            <a:r>
              <a:rPr kumimoji="1" lang="zh-CN" altLang="en-US" sz="1800" dirty="0"/>
              <a:t>	</a:t>
            </a:r>
            <a:r>
              <a:rPr kumimoji="1" lang="en-US" altLang="zh-CN" sz="1800" dirty="0"/>
              <a:t>5. </a:t>
            </a:r>
            <a:r>
              <a:rPr kumimoji="1" lang="zh-CN" altLang="en-US" sz="1800" dirty="0"/>
              <a:t>活动总结</a:t>
            </a:r>
            <a:endParaRPr kumimoji="1" lang="zh-CN" altLang="en-US" sz="1800" dirty="0"/>
          </a:p>
          <a:p>
            <a:pPr marL="457200" lvl="1" indent="0">
              <a:buNone/>
            </a:pPr>
            <a:endParaRPr kumimoji="1" lang="zh-CN" altLang="en-US" sz="1800" dirty="0"/>
          </a:p>
          <a:p>
            <a:pPr marL="457200" lvl="1" indent="0">
              <a:buNone/>
            </a:pPr>
            <a:endParaRPr kumimoji="1" lang="zh-CN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评分标准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124744"/>
            <a:ext cx="8352928" cy="3500462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kumimoji="1" lang="zh-CN" altLang="en-US" sz="3200" b="1" dirty="0" smtClean="0"/>
              <a:t>评分选项</a:t>
            </a:r>
            <a:endParaRPr kumimoji="1" lang="en-US" altLang="zh-CN" sz="3200" b="1" dirty="0" smtClean="0"/>
          </a:p>
          <a:p>
            <a:pPr marL="457200" lvl="1" indent="0">
              <a:buNone/>
            </a:pPr>
            <a:endParaRPr kumimoji="1"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项目功能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团队协作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表达</a:t>
            </a:r>
            <a:r>
              <a:rPr kumimoji="1" lang="zh-CN" altLang="en-US" dirty="0"/>
              <a:t>能力（小组成员答辩不</a:t>
            </a:r>
            <a:r>
              <a:rPr kumimoji="1" lang="zh-CN" altLang="en-US" dirty="0" smtClean="0"/>
              <a:t>超过</a:t>
            </a:r>
            <a:r>
              <a:rPr kumimoji="1" lang="en-US" altLang="zh-CN" dirty="0"/>
              <a:t>5</a:t>
            </a:r>
            <a:r>
              <a:rPr kumimoji="1" lang="zh-CN" altLang="en-US" dirty="0" smtClean="0"/>
              <a:t>分钟）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答辩应变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CN" dirty="0" smtClean="0"/>
              <a:t>PPT</a:t>
            </a:r>
            <a:r>
              <a:rPr kumimoji="1" lang="en-US" altLang="zh-CN" dirty="0"/>
              <a:t>/</a:t>
            </a:r>
            <a:r>
              <a:rPr kumimoji="1" lang="zh-CN" altLang="en-US" dirty="0"/>
              <a:t>代码</a:t>
            </a:r>
            <a:r>
              <a:rPr kumimoji="1" lang="zh-CN" altLang="en-US" dirty="0" smtClean="0"/>
              <a:t>风格</a:t>
            </a:r>
            <a:endParaRPr kumimoji="1"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答辩项目选题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 中期项目答辩流程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87624" y="1844824"/>
            <a:ext cx="6696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、班级分小组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、小组选项目、提交项目文档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、完成项目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、项目答辩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56792"/>
            <a:ext cx="9144000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9512" y="1523956"/>
          <a:ext cx="8784976" cy="507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4976"/>
              </a:tblGrid>
              <a:tr h="507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FTP</a:t>
                      </a: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文件上传下载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图形界面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网络聊天室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图形界面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网络五子棋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图形界面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简易智能机器人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欢乐斗地主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高德地图租房小程序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易泊车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员工后台管理系统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图书管理系统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图形界面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5077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中国象棋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图形界面</a:t>
                      </a:r>
                      <a:r>
                        <a:rPr lang="en-US" altLang="zh-CN" sz="24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7624" y="1988840"/>
            <a:ext cx="6583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/>
              <a:t>加油吧同学们！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zh-CN" altLang="en-US" dirty="0"/>
              <a:t>邀请函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973736"/>
            <a:ext cx="3495238" cy="55856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34" y="973736"/>
            <a:ext cx="3895238" cy="5585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学生项目展示</a:t>
            </a:r>
            <a:br>
              <a:rPr lang="en-US" altLang="zh-CN" dirty="0" smtClean="0"/>
            </a:br>
            <a:r>
              <a:rPr lang="en-US" altLang="zh-CN" dirty="0" smtClean="0"/>
              <a:t>PPT</a:t>
            </a:r>
            <a:r>
              <a:rPr lang="zh-CN" altLang="en-US" dirty="0" smtClean="0"/>
              <a:t>、项目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1" y="976619"/>
            <a:ext cx="8695238" cy="49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24" y="890905"/>
            <a:ext cx="8980952" cy="50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zh-CN" altLang="en-US" dirty="0"/>
              <a:t>成员展示</a:t>
            </a:r>
            <a:endParaRPr lang="zh-CN" altLang="en-US" dirty="0"/>
          </a:p>
        </p:txBody>
      </p:sp>
      <p:pic>
        <p:nvPicPr>
          <p:cNvPr id="6" name="图片 5" descr="尹建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978" y="3155633"/>
            <a:ext cx="1102519" cy="1102519"/>
          </a:xfrm>
          <a:prstGeom prst="rect">
            <a:avLst/>
          </a:prstGeom>
        </p:spPr>
      </p:pic>
      <p:pic>
        <p:nvPicPr>
          <p:cNvPr id="7" name="图片 6" descr="陈锐阳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2" y="1970247"/>
            <a:ext cx="1164431" cy="1164431"/>
          </a:xfrm>
          <a:prstGeom prst="rect">
            <a:avLst/>
          </a:prstGeom>
        </p:spPr>
      </p:pic>
      <p:pic>
        <p:nvPicPr>
          <p:cNvPr id="8" name="图片 7" descr="孙宇桐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01" y="2001203"/>
            <a:ext cx="1102995" cy="1102995"/>
          </a:xfrm>
          <a:prstGeom prst="rect">
            <a:avLst/>
          </a:prstGeom>
        </p:spPr>
      </p:pic>
      <p:pic>
        <p:nvPicPr>
          <p:cNvPr id="9" name="图片 8" descr="王志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30" y="4319112"/>
            <a:ext cx="1077754" cy="1119664"/>
          </a:xfrm>
          <a:prstGeom prst="rect">
            <a:avLst/>
          </a:prstGeom>
        </p:spPr>
      </p:pic>
      <p:pic>
        <p:nvPicPr>
          <p:cNvPr id="10" name="图片 9" descr="张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698" y="1471613"/>
            <a:ext cx="1032510" cy="1668780"/>
          </a:xfrm>
          <a:prstGeom prst="rect">
            <a:avLst/>
          </a:prstGeom>
        </p:spPr>
      </p:pic>
      <p:pic>
        <p:nvPicPr>
          <p:cNvPr id="11" name="图片 10" descr="宋志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98" y="3176588"/>
            <a:ext cx="1032986" cy="1060609"/>
          </a:xfrm>
          <a:prstGeom prst="rect">
            <a:avLst/>
          </a:prstGeom>
        </p:spPr>
      </p:pic>
      <p:pic>
        <p:nvPicPr>
          <p:cNvPr id="12" name="图片 11" descr="闫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356" y="3176588"/>
            <a:ext cx="1120616" cy="1076325"/>
          </a:xfrm>
          <a:prstGeom prst="rect">
            <a:avLst/>
          </a:prstGeom>
        </p:spPr>
      </p:pic>
      <p:pic>
        <p:nvPicPr>
          <p:cNvPr id="14" name="图片 13" descr="韩朋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357" y="4321492"/>
            <a:ext cx="1117283" cy="1117283"/>
          </a:xfrm>
          <a:prstGeom prst="rect">
            <a:avLst/>
          </a:prstGeom>
        </p:spPr>
      </p:pic>
      <p:pic>
        <p:nvPicPr>
          <p:cNvPr id="15" name="图片 14" descr="张利刚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1296" y="4386262"/>
            <a:ext cx="1209675" cy="1052513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8065" y="1046442"/>
            <a:ext cx="7886700" cy="45549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界面实现介绍</a:t>
            </a:r>
            <a:endParaRPr lang="zh-CN" altLang="en-US" dirty="0"/>
          </a:p>
        </p:txBody>
      </p:sp>
      <p:pic>
        <p:nvPicPr>
          <p:cNvPr id="1026" name="Picture 2" descr="E:\达内学习\project\project\答辩\mai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07" y="2230182"/>
            <a:ext cx="2857500" cy="23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达内学习\project\project\答辩\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9" y="1509741"/>
            <a:ext cx="285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达内学习\project\project\答辩\r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94" y="1509741"/>
            <a:ext cx="2857500" cy="23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达内学习\project\project\答辩\sele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9" y="3265043"/>
            <a:ext cx="2871788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达内学习\project\project\答辩\select_siz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94" y="3265044"/>
            <a:ext cx="2857500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达内学习\project\project\答辩\inf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9" y="3072303"/>
            <a:ext cx="2843213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达内学习\project\project\答辩\user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4" y="2225909"/>
            <a:ext cx="2857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达内学习\project\project\答辩\user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82" y="2225909"/>
            <a:ext cx="2857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7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CATEGORY" val="basetag"/>
  <p:tag name="KSO_WM_TEMPLATE_INDEX" val="20163639"/>
  <p:tag name="KSO_WM_TAG_VERSION" val="1.0"/>
  <p:tag name="KSO_WM_SLIDE_ID" val="basetag20163639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WPS 表格</Application>
  <PresentationFormat>全屏显示(4:3)</PresentationFormat>
  <Paragraphs>147</Paragraphs>
  <Slides>31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方正书宋_GBK</vt:lpstr>
      <vt:lpstr>Wingdings</vt:lpstr>
      <vt:lpstr>微软雅黑</vt:lpstr>
      <vt:lpstr>汉仪旗黑KW</vt:lpstr>
      <vt:lpstr>Calibri</vt:lpstr>
      <vt:lpstr>Open Sans</vt:lpstr>
      <vt:lpstr>苹方-简</vt:lpstr>
      <vt:lpstr>宋体</vt:lpstr>
      <vt:lpstr>Arial Unicode MS</vt:lpstr>
      <vt:lpstr>汉仪书宋二KW</vt:lpstr>
      <vt:lpstr>Verdana</vt:lpstr>
      <vt:lpstr>Wingdings</vt:lpstr>
      <vt:lpstr>宋体-简</vt:lpstr>
      <vt:lpstr>Office 主题</vt:lpstr>
      <vt:lpstr>AID1910 全国中期项目答辩</vt:lpstr>
      <vt:lpstr> 意义何在？</vt:lpstr>
      <vt:lpstr> 中期项目答辩流程</vt:lpstr>
      <vt:lpstr> 邀请函</vt:lpstr>
      <vt:lpstr>学生项目展示 PPT、项目</vt:lpstr>
      <vt:lpstr>PowerPoint 演示文稿</vt:lpstr>
      <vt:lpstr>PowerPoint 演示文稿</vt:lpstr>
      <vt:lpstr>成员展示</vt:lpstr>
      <vt:lpstr>UI界面实现介绍</vt:lpstr>
      <vt:lpstr>短信验证码实现介绍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颁奖时刻</vt:lpstr>
      <vt:lpstr>PowerPoint 演示文稿</vt:lpstr>
      <vt:lpstr>PowerPoint 演示文稿</vt:lpstr>
      <vt:lpstr>PowerPoint 演示文稿</vt:lpstr>
      <vt:lpstr>分小组 VS 选项目</vt:lpstr>
      <vt:lpstr>提交项目 VS 写项目</vt:lpstr>
      <vt:lpstr>准备答辩</vt:lpstr>
      <vt:lpstr>项目答辩</vt:lpstr>
      <vt:lpstr>评分标准</vt:lpstr>
      <vt:lpstr>答辩项目选题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JAVA面向对象02</dc:title>
  <dc:creator>work</dc:creator>
  <cp:lastModifiedBy>weimingze</cp:lastModifiedBy>
  <cp:revision>2545</cp:revision>
  <dcterms:created xsi:type="dcterms:W3CDTF">2019-12-11T05:28:21Z</dcterms:created>
  <dcterms:modified xsi:type="dcterms:W3CDTF">2019-12-11T05:28:21Z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2052-1.7.0.2619</vt:lpwstr>
  </property>
</Properties>
</file>